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586348" r:id="rId1"/>
    <p:sldMasterId id="2147586365" r:id="rId2"/>
  </p:sldMasterIdLst>
  <p:notesMasterIdLst>
    <p:notesMasterId r:id="rId4"/>
  </p:notesMasterIdLst>
  <p:handoutMasterIdLst>
    <p:handoutMasterId r:id="rId5"/>
  </p:handoutMasterIdLst>
  <p:sldIdLst>
    <p:sldId id="5954" r:id="rId3"/>
  </p:sldIdLst>
  <p:sldSz cx="9904413" cy="6858000"/>
  <p:notesSz cx="9926638" cy="6797675"/>
  <p:defaultTextStyle>
    <a:defPPr>
      <a:defRPr lang="en-US"/>
    </a:defPPr>
    <a:lvl1pPr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1pPr>
    <a:lvl2pPr marL="453671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2pPr>
    <a:lvl3pPr marL="907343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3pPr>
    <a:lvl4pPr marL="1361015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4pPr>
    <a:lvl5pPr marL="1814678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5pPr>
    <a:lvl6pPr marL="2268356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6pPr>
    <a:lvl7pPr marL="2722022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7pPr>
    <a:lvl8pPr marL="3175688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8pPr>
    <a:lvl9pPr marL="3629364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3333FF"/>
    <a:srgbClr val="666699"/>
    <a:srgbClr val="FFFFCC"/>
    <a:srgbClr val="3399FF"/>
    <a:srgbClr val="FF0000"/>
    <a:srgbClr val="FFFF00"/>
    <a:srgbClr val="FFFFFF"/>
    <a:srgbClr val="009900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27" autoAdjust="0"/>
    <p:restoredTop sz="93459" autoAdjust="0"/>
  </p:normalViewPr>
  <p:slideViewPr>
    <p:cSldViewPr snapToObjects="1">
      <p:cViewPr varScale="1">
        <p:scale>
          <a:sx n="85" d="100"/>
          <a:sy n="85" d="100"/>
        </p:scale>
        <p:origin x="-1638" y="-84"/>
      </p:cViewPr>
      <p:guideLst>
        <p:guide orient="horz" pos="720"/>
        <p:guide orient="horz" pos="1248"/>
        <p:guide orient="horz" pos="2160"/>
        <p:guide pos="5793"/>
        <p:guide pos="248"/>
        <p:guide pos="3121"/>
        <p:guide pos="49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>
        <p:scale>
          <a:sx n="100" d="100"/>
          <a:sy n="100" d="100"/>
        </p:scale>
        <p:origin x="-1530" y="156"/>
      </p:cViewPr>
      <p:guideLst>
        <p:guide orient="horz" pos="2141"/>
        <p:guide pos="3125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2.7805534370422279E-2"/>
          <c:y val="5.1400554097404488E-2"/>
          <c:w val="0.94163868163757758"/>
          <c:h val="0.82018764895767338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Sheet3!$D$5</c:f>
              <c:strCache>
                <c:ptCount val="1"/>
                <c:pt idx="0">
                  <c:v>투자</c:v>
                </c:pt>
              </c:strCache>
            </c:strRef>
          </c:tx>
          <c:spPr>
            <a:solidFill>
              <a:srgbClr val="002060"/>
            </a:solidFill>
            <a:ln>
              <a:solidFill>
                <a:sysClr val="window" lastClr="FFFFFF">
                  <a:lumMod val="50000"/>
                </a:sysClr>
              </a:solidFill>
            </a:ln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Sheet3!$E$4:$K$4</c:f>
              <c:strCache>
                <c:ptCount val="7"/>
                <c:pt idx="0">
                  <c:v>09년</c:v>
                </c:pt>
                <c:pt idx="1">
                  <c:v>10년</c:v>
                </c:pt>
                <c:pt idx="2">
                  <c:v>11년</c:v>
                </c:pt>
                <c:pt idx="3">
                  <c:v>12년</c:v>
                </c:pt>
                <c:pt idx="4">
                  <c:v>13년</c:v>
                </c:pt>
                <c:pt idx="5">
                  <c:v>14년</c:v>
                </c:pt>
                <c:pt idx="6">
                  <c:v>15년</c:v>
                </c:pt>
              </c:strCache>
            </c:strRef>
          </c:cat>
          <c:val>
            <c:numRef>
              <c:f>Sheet3!$E$5:$K$5</c:f>
              <c:numCache>
                <c:formatCode>General</c:formatCode>
                <c:ptCount val="7"/>
                <c:pt idx="0">
                  <c:v>14</c:v>
                </c:pt>
                <c:pt idx="1">
                  <c:v>21</c:v>
                </c:pt>
                <c:pt idx="2">
                  <c:v>18</c:v>
                </c:pt>
                <c:pt idx="3">
                  <c:v>65</c:v>
                </c:pt>
                <c:pt idx="4">
                  <c:v>51</c:v>
                </c:pt>
                <c:pt idx="5">
                  <c:v>43</c:v>
                </c:pt>
                <c:pt idx="6">
                  <c:v>25</c:v>
                </c:pt>
              </c:numCache>
            </c:numRef>
          </c:val>
        </c:ser>
        <c:ser>
          <c:idx val="1"/>
          <c:order val="1"/>
          <c:tx>
            <c:strRef>
              <c:f>Sheet3!$D$6</c:f>
              <c:strCache>
                <c:ptCount val="1"/>
                <c:pt idx="0">
                  <c:v>경상이익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  <a:ln>
              <a:solidFill>
                <a:sysClr val="window" lastClr="FFFFFF">
                  <a:lumMod val="50000"/>
                </a:sysClr>
              </a:solidFill>
            </a:ln>
          </c:spPr>
          <c:invertIfNegative val="0"/>
          <c:dLbls>
            <c:dLbl>
              <c:idx val="4"/>
              <c:layout>
                <c:manualLayout>
                  <c:x val="0"/>
                  <c:y val="-4.59770114942528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Sheet3!$E$4:$K$4</c:f>
              <c:strCache>
                <c:ptCount val="7"/>
                <c:pt idx="0">
                  <c:v>09년</c:v>
                </c:pt>
                <c:pt idx="1">
                  <c:v>10년</c:v>
                </c:pt>
                <c:pt idx="2">
                  <c:v>11년</c:v>
                </c:pt>
                <c:pt idx="3">
                  <c:v>12년</c:v>
                </c:pt>
                <c:pt idx="4">
                  <c:v>13년</c:v>
                </c:pt>
                <c:pt idx="5">
                  <c:v>14년</c:v>
                </c:pt>
                <c:pt idx="6">
                  <c:v>15년</c:v>
                </c:pt>
              </c:strCache>
            </c:strRef>
          </c:cat>
          <c:val>
            <c:numRef>
              <c:f>Sheet3!$E$6:$K$6</c:f>
              <c:numCache>
                <c:formatCode>General</c:formatCode>
                <c:ptCount val="7"/>
                <c:pt idx="0">
                  <c:v>-41</c:v>
                </c:pt>
                <c:pt idx="1">
                  <c:v>-25</c:v>
                </c:pt>
                <c:pt idx="2">
                  <c:v>-68</c:v>
                </c:pt>
                <c:pt idx="3">
                  <c:v>-9</c:v>
                </c:pt>
                <c:pt idx="4">
                  <c:v>-1</c:v>
                </c:pt>
                <c:pt idx="5">
                  <c:v>-101</c:v>
                </c:pt>
                <c:pt idx="6">
                  <c:v>-59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6"/>
        <c:overlap val="100"/>
        <c:axId val="180353280"/>
        <c:axId val="180492160"/>
      </c:barChart>
      <c:catAx>
        <c:axId val="180353280"/>
        <c:scaling>
          <c:orientation val="minMax"/>
        </c:scaling>
        <c:delete val="0"/>
        <c:axPos val="b"/>
        <c:majorTickMark val="out"/>
        <c:minorTickMark val="none"/>
        <c:tickLblPos val="low"/>
        <c:txPr>
          <a:bodyPr/>
          <a:lstStyle/>
          <a:p>
            <a:pPr>
              <a:defRPr b="0"/>
            </a:pPr>
            <a:endParaRPr lang="ko-KR"/>
          </a:p>
        </c:txPr>
        <c:crossAx val="180492160"/>
        <c:crosses val="autoZero"/>
        <c:auto val="1"/>
        <c:lblAlgn val="ctr"/>
        <c:lblOffset val="100"/>
        <c:noMultiLvlLbl val="0"/>
      </c:catAx>
      <c:valAx>
        <c:axId val="180492160"/>
        <c:scaling>
          <c:orientation val="minMax"/>
          <c:max val="70"/>
          <c:min val="-110"/>
        </c:scaling>
        <c:delete val="1"/>
        <c:axPos val="l"/>
        <c:numFmt formatCode="General" sourceLinked="1"/>
        <c:majorTickMark val="out"/>
        <c:minorTickMark val="none"/>
        <c:tickLblPos val="nextTo"/>
        <c:crossAx val="18035328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1.1460739219502874E-3"/>
          <c:y val="5.2969160104986875E-2"/>
          <c:w val="0.26389215897223878"/>
          <c:h val="0.13404418197725285"/>
        </c:manualLayout>
      </c:layout>
      <c:overlay val="0"/>
      <c:txPr>
        <a:bodyPr/>
        <a:lstStyle/>
        <a:p>
          <a:pPr>
            <a:defRPr sz="900"/>
          </a:pPr>
          <a:endParaRPr lang="ko-KR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Sheet2!$B$6</c:f>
              <c:strCache>
                <c:ptCount val="1"/>
                <c:pt idx="0">
                  <c:v>토지</c:v>
                </c:pt>
              </c:strCache>
            </c:strRef>
          </c:tx>
          <c:spPr>
            <a:solidFill>
              <a:srgbClr val="002060"/>
            </a:solidFill>
            <a:ln>
              <a:solidFill>
                <a:srgbClr val="FFFFFF">
                  <a:lumMod val="50000"/>
                </a:srgbClr>
              </a:solidFill>
            </a:ln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altLang="en-US" sz="1300" smtClean="0"/>
                      <a:t>338</a:t>
                    </a:r>
                    <a:endParaRPr lang="en-US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altLang="en-US" sz="1300" smtClean="0"/>
                      <a:t>338</a:t>
                    </a:r>
                    <a:endParaRPr lang="en-US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300" b="1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Sheet2!$C$6:$D$6</c:f>
              <c:numCache>
                <c:formatCode>General</c:formatCode>
                <c:ptCount val="2"/>
                <c:pt idx="0">
                  <c:v>303</c:v>
                </c:pt>
                <c:pt idx="1">
                  <c:v>303</c:v>
                </c:pt>
              </c:numCache>
            </c:numRef>
          </c:val>
        </c:ser>
        <c:ser>
          <c:idx val="1"/>
          <c:order val="1"/>
          <c:tx>
            <c:strRef>
              <c:f>Sheet2!$B$7</c:f>
              <c:strCache>
                <c:ptCount val="1"/>
                <c:pt idx="0">
                  <c:v>기계장치</c:v>
                </c:pt>
              </c:strCache>
            </c:strRef>
          </c:tx>
          <c:spPr>
            <a:solidFill>
              <a:srgbClr val="3399FF"/>
            </a:solidFill>
            <a:ln>
              <a:solidFill>
                <a:srgbClr val="FFFFFF">
                  <a:lumMod val="50000"/>
                </a:srgbClr>
              </a:solidFill>
            </a:ln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altLang="en-US" sz="1300" smtClean="0"/>
                      <a:t>125</a:t>
                    </a:r>
                    <a:endParaRPr lang="en-US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4148731408573927E-3"/>
                  <c:y val="-4.9302707651403994E-4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1300" smtClean="0"/>
                      <a:t>35</a:t>
                    </a:r>
                    <a:endParaRPr lang="en-US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300" b="1"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Sheet2!$C$7:$D$7</c:f>
              <c:numCache>
                <c:formatCode>General</c:formatCode>
                <c:ptCount val="2"/>
                <c:pt idx="0">
                  <c:v>112</c:v>
                </c:pt>
                <c:pt idx="1">
                  <c:v>32</c:v>
                </c:pt>
              </c:numCache>
            </c:numRef>
          </c:val>
        </c:ser>
        <c:ser>
          <c:idx val="2"/>
          <c:order val="2"/>
          <c:tx>
            <c:strRef>
              <c:f>Sheet2!$B$8</c:f>
              <c:strCache>
                <c:ptCount val="1"/>
                <c:pt idx="0">
                  <c:v>건물外</c:v>
                </c:pt>
              </c:strCache>
            </c:strRef>
          </c:tx>
          <c:spPr>
            <a:solidFill>
              <a:srgbClr val="B5E5FD"/>
            </a:solidFill>
            <a:ln>
              <a:solidFill>
                <a:srgbClr val="FFFFFF">
                  <a:lumMod val="50000"/>
                </a:srgbClr>
              </a:solidFill>
            </a:ln>
          </c:spPr>
          <c:invertIfNegative val="0"/>
          <c:dLbls>
            <c:dLbl>
              <c:idx val="0"/>
              <c:layout>
                <c:manualLayout>
                  <c:x val="3.414144612950254E-3"/>
                  <c:y val="-5.5193176116407425E-3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1300" dirty="0" smtClean="0"/>
                      <a:t>38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414144612950254E-3"/>
                  <c:y val="-3.7111052202580416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1300" dirty="0" smtClean="0"/>
                      <a:t>8</a:t>
                    </a:r>
                    <a:endParaRPr lang="en-US" alt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300" b="1"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Sheet2!$C$8:$D$8</c:f>
              <c:numCache>
                <c:formatCode>General</c:formatCode>
                <c:ptCount val="2"/>
                <c:pt idx="0">
                  <c:v>40</c:v>
                </c:pt>
                <c:pt idx="1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4"/>
        <c:overlap val="100"/>
        <c:axId val="182146560"/>
        <c:axId val="182148096"/>
      </c:barChart>
      <c:catAx>
        <c:axId val="182146560"/>
        <c:scaling>
          <c:orientation val="minMax"/>
        </c:scaling>
        <c:delete val="1"/>
        <c:axPos val="b"/>
        <c:majorTickMark val="out"/>
        <c:minorTickMark val="none"/>
        <c:tickLblPos val="nextTo"/>
        <c:crossAx val="182148096"/>
        <c:crosses val="autoZero"/>
        <c:auto val="1"/>
        <c:lblAlgn val="ctr"/>
        <c:lblOffset val="100"/>
        <c:noMultiLvlLbl val="0"/>
      </c:catAx>
      <c:valAx>
        <c:axId val="18214809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8214656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7.5576677803018591E-2"/>
          <c:y val="2.8071964433336819E-2"/>
          <c:w val="0.91539121764007636"/>
          <c:h val="0.88692143815000923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Sheet1!$F$27</c:f>
              <c:strCache>
                <c:ptCount val="1"/>
                <c:pt idx="0">
                  <c:v>구분</c:v>
                </c:pt>
              </c:strCache>
            </c:strRef>
          </c:tx>
          <c:invertIfNegative val="0"/>
          <c:val>
            <c:numRef>
              <c:f>Sheet1!$G$27:$H$27</c:f>
              <c:numCache>
                <c:formatCode>General</c:formatCode>
                <c:ptCount val="2"/>
              </c:numCache>
            </c:numRef>
          </c:val>
        </c:ser>
        <c:ser>
          <c:idx val="1"/>
          <c:order val="1"/>
          <c:tx>
            <c:strRef>
              <c:f>Sheet1!$F$28</c:f>
              <c:strCache>
                <c:ptCount val="1"/>
                <c:pt idx="0">
                  <c:v>토지</c:v>
                </c:pt>
              </c:strCache>
            </c:strRef>
          </c:tx>
          <c:spPr>
            <a:solidFill>
              <a:srgbClr val="002060"/>
            </a:solidFill>
            <a:ln>
              <a:solidFill>
                <a:srgbClr val="FFFFFF">
                  <a:lumMod val="50000"/>
                </a:srgbClr>
              </a:solidFill>
            </a:ln>
          </c:spPr>
          <c:invertIfNegative val="0"/>
          <c:dPt>
            <c:idx val="1"/>
            <c:invertIfNegative val="0"/>
            <c:bubble3D val="0"/>
            <c:spPr>
              <a:solidFill>
                <a:srgbClr val="FFFFFF">
                  <a:lumMod val="95000"/>
                </a:srgbClr>
              </a:solidFill>
              <a:ln>
                <a:solidFill>
                  <a:srgbClr val="FFFFFF">
                    <a:lumMod val="50000"/>
                  </a:srgbClr>
                </a:solidFill>
              </a:ln>
            </c:spPr>
          </c:dPt>
          <c:dLbls>
            <c:dLbl>
              <c:idx val="0"/>
              <c:layout>
                <c:manualLayout>
                  <c:x val="-3.4965034965034965E-3"/>
                  <c:y val="-4.467659073287901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3.767827088184658E-3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300" b="1">
                      <a:solidFill>
                        <a:schemeClr val="tx1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300" b="1"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Sheet1!$G$28:$H$28</c:f>
              <c:numCache>
                <c:formatCode>_(* #,##0_);_(* \(#,##0\);_(* "-"_);_(@_)</c:formatCode>
                <c:ptCount val="2"/>
                <c:pt idx="0">
                  <c:v>521</c:v>
                </c:pt>
                <c:pt idx="1">
                  <c:v>134</c:v>
                </c:pt>
              </c:numCache>
            </c:numRef>
          </c:val>
        </c:ser>
        <c:ser>
          <c:idx val="2"/>
          <c:order val="2"/>
          <c:tx>
            <c:strRef>
              <c:f>Sheet1!$F$29</c:f>
              <c:strCache>
                <c:ptCount val="1"/>
                <c:pt idx="0">
                  <c:v>기계장치</c:v>
                </c:pt>
              </c:strCache>
            </c:strRef>
          </c:tx>
          <c:spPr>
            <a:solidFill>
              <a:srgbClr val="00B0F0"/>
            </a:solidFill>
            <a:ln w="19050">
              <a:solidFill>
                <a:srgbClr val="FF0000"/>
              </a:solidFill>
              <a:prstDash val="dash"/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ln w="9525">
                <a:solidFill>
                  <a:srgbClr val="FFFFFF">
                    <a:lumMod val="50000"/>
                  </a:srgbClr>
                </a:solidFill>
                <a:prstDash val="solid"/>
              </a:ln>
            </c:spPr>
          </c:dPt>
          <c:dPt>
            <c:idx val="1"/>
            <c:invertIfNegative val="0"/>
            <c:bubble3D val="0"/>
            <c:spPr>
              <a:solidFill>
                <a:srgbClr val="B5E5FD"/>
              </a:solidFill>
              <a:ln w="19050">
                <a:solidFill>
                  <a:srgbClr val="FF0000"/>
                </a:solidFill>
                <a:prstDash val="dash"/>
              </a:ln>
            </c:spPr>
          </c:dPt>
          <c:dLbls>
            <c:dLbl>
              <c:idx val="0"/>
              <c:layout>
                <c:manualLayout>
                  <c:x val="-6.993006993006993E-3"/>
                  <c:y val="8.93531814657580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7.5356533230548977E-3"/>
                  <c:y val="-7.148254517260634E-2"/>
                </c:manualLayout>
              </c:layout>
              <c:spPr/>
              <c:txPr>
                <a:bodyPr/>
                <a:lstStyle/>
                <a:p>
                  <a:pPr>
                    <a:defRPr sz="1300" b="1">
                      <a:solidFill>
                        <a:srgbClr val="0000FF"/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300" b="1"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Sheet1!$G$29:$H$29</c:f>
              <c:numCache>
                <c:formatCode>_(* #,##0_);_(* \(#,##0\);_(* "-"_);_(@_)</c:formatCode>
                <c:ptCount val="2"/>
                <c:pt idx="0">
                  <c:v>1426</c:v>
                </c:pt>
                <c:pt idx="1">
                  <c:v>455</c:v>
                </c:pt>
              </c:numCache>
            </c:numRef>
          </c:val>
        </c:ser>
        <c:ser>
          <c:idx val="3"/>
          <c:order val="3"/>
          <c:tx>
            <c:strRef>
              <c:f>Sheet1!$F$30</c:f>
              <c:strCache>
                <c:ptCount val="1"/>
                <c:pt idx="0">
                  <c:v>건물外</c:v>
                </c:pt>
              </c:strCache>
            </c:strRef>
          </c:tx>
          <c:spPr>
            <a:ln>
              <a:solidFill>
                <a:srgbClr val="FFFFFF">
                  <a:lumMod val="50000"/>
                </a:srgbClr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B5E5FD"/>
              </a:solidFill>
              <a:ln>
                <a:solidFill>
                  <a:srgbClr val="FFFFFF">
                    <a:lumMod val="50000"/>
                  </a:srgbClr>
                </a:solidFill>
              </a:ln>
            </c:spPr>
          </c:dPt>
          <c:dPt>
            <c:idx val="1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>
                <a:solidFill>
                  <a:srgbClr val="FFFFFF">
                    <a:lumMod val="50000"/>
                  </a:srgbClr>
                </a:solidFill>
              </a:ln>
            </c:spPr>
          </c:dPt>
          <c:dLbls>
            <c:dLbl>
              <c:idx val="0"/>
              <c:layout>
                <c:manualLayout>
                  <c:x val="-3.4965034965034965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sz="1300"/>
                      <a:t> </a:t>
                    </a:r>
                    <a:r>
                      <a:rPr lang="en-US" altLang="en-US" sz="1300" smtClean="0"/>
                      <a:t>472 </a:t>
                    </a:r>
                    <a:endParaRPr lang="en-US" alt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6.7215461703650677E-3"/>
                  <c:y val="-7.5950204245894326E-2"/>
                </c:manualLayout>
              </c:layout>
              <c:tx>
                <c:rich>
                  <a:bodyPr/>
                  <a:lstStyle/>
                  <a:p>
                    <a:r>
                      <a:rPr lang="en-US" altLang="en-US" dirty="0"/>
                      <a:t> </a:t>
                    </a:r>
                    <a:r>
                      <a:rPr lang="en-US" altLang="en-US" dirty="0" smtClean="0"/>
                      <a:t>1,345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300" b="1"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Sheet1!$G$30:$H$30</c:f>
              <c:numCache>
                <c:formatCode>_(* #,##0_);_(* \(#,##0\);_(* "-"_);_(@_)</c:formatCode>
                <c:ptCount val="2"/>
                <c:pt idx="0">
                  <c:v>502</c:v>
                </c:pt>
                <c:pt idx="1">
                  <c:v>1345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9"/>
        <c:overlap val="100"/>
        <c:axId val="185969280"/>
        <c:axId val="185979264"/>
      </c:barChart>
      <c:catAx>
        <c:axId val="185969280"/>
        <c:scaling>
          <c:orientation val="minMax"/>
        </c:scaling>
        <c:delete val="1"/>
        <c:axPos val="b"/>
        <c:majorTickMark val="out"/>
        <c:minorTickMark val="none"/>
        <c:tickLblPos val="nextTo"/>
        <c:crossAx val="185979264"/>
        <c:crosses val="autoZero"/>
        <c:auto val="1"/>
        <c:lblAlgn val="ctr"/>
        <c:lblOffset val="100"/>
        <c:noMultiLvlLbl val="0"/>
      </c:catAx>
      <c:valAx>
        <c:axId val="18597926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85969280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0.36585</cdr:x>
      <cdr:y>0.15153</cdr:y>
    </cdr:from>
    <cdr:to>
      <cdr:x>0.62981</cdr:x>
      <cdr:y>0.34256</cdr:y>
    </cdr:to>
    <cdr:cxnSp macro="">
      <cdr:nvCxnSpPr>
        <cdr:cNvPr id="3" name="직선 연결선 2"/>
        <cdr:cNvCxnSpPr/>
      </cdr:nvCxnSpPr>
      <cdr:spPr bwMode="auto">
        <a:xfrm xmlns:a="http://schemas.openxmlformats.org/drawingml/2006/main">
          <a:off x="1003300" y="324535"/>
          <a:ext cx="723900" cy="409140"/>
        </a:xfrm>
        <a:prstGeom xmlns:a="http://schemas.openxmlformats.org/drawingml/2006/main" prst="line">
          <a:avLst/>
        </a:prstGeom>
        <a:solidFill xmlns:a="http://schemas.openxmlformats.org/drawingml/2006/main">
          <a:srgbClr val="C0C0C0"/>
        </a:solidFill>
        <a:ln xmlns:a="http://schemas.openxmlformats.org/drawingml/2006/main" w="9525" cap="flat" cmpd="sng" algn="ctr">
          <a:solidFill>
            <a:schemeClr val="bg1">
              <a:lumMod val="50000"/>
            </a:schemeClr>
          </a:solidFill>
          <a:prstDash val="dash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  <cdr:relSizeAnchor xmlns:cdr="http://schemas.openxmlformats.org/drawingml/2006/chartDrawing">
    <cdr:from>
      <cdr:x>0.36585</cdr:x>
      <cdr:y>0.20817</cdr:y>
    </cdr:from>
    <cdr:to>
      <cdr:x>0.62981</cdr:x>
      <cdr:y>0.35749</cdr:y>
    </cdr:to>
    <cdr:cxnSp macro="">
      <cdr:nvCxnSpPr>
        <cdr:cNvPr id="5" name="직선 연결선 4"/>
        <cdr:cNvCxnSpPr/>
      </cdr:nvCxnSpPr>
      <cdr:spPr bwMode="auto">
        <a:xfrm xmlns:a="http://schemas.openxmlformats.org/drawingml/2006/main">
          <a:off x="1003300" y="531167"/>
          <a:ext cx="723900" cy="381000"/>
        </a:xfrm>
        <a:prstGeom xmlns:a="http://schemas.openxmlformats.org/drawingml/2006/main" prst="line">
          <a:avLst/>
        </a:prstGeom>
        <a:solidFill xmlns:a="http://schemas.openxmlformats.org/drawingml/2006/main">
          <a:srgbClr val="C0C0C0"/>
        </a:solidFill>
        <a:ln xmlns:a="http://schemas.openxmlformats.org/drawingml/2006/main" w="9525" cap="flat" cmpd="sng" algn="ctr">
          <a:solidFill>
            <a:schemeClr val="bg1">
              <a:lumMod val="50000"/>
            </a:schemeClr>
          </a:solidFill>
          <a:prstDash val="dash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  <cdr:relSizeAnchor xmlns:cdr="http://schemas.openxmlformats.org/drawingml/2006/chartDrawing">
    <cdr:from>
      <cdr:x>0.3596</cdr:x>
      <cdr:y>0.40581</cdr:y>
    </cdr:from>
    <cdr:to>
      <cdr:x>0.62489</cdr:x>
      <cdr:y>0.41244</cdr:y>
    </cdr:to>
    <cdr:cxnSp macro="">
      <cdr:nvCxnSpPr>
        <cdr:cNvPr id="7" name="직선 연결선 6"/>
        <cdr:cNvCxnSpPr/>
      </cdr:nvCxnSpPr>
      <cdr:spPr bwMode="auto">
        <a:xfrm xmlns:a="http://schemas.openxmlformats.org/drawingml/2006/main">
          <a:off x="986175" y="869143"/>
          <a:ext cx="727531" cy="14192"/>
        </a:xfrm>
        <a:prstGeom xmlns:a="http://schemas.openxmlformats.org/drawingml/2006/main" prst="line">
          <a:avLst/>
        </a:prstGeom>
        <a:solidFill xmlns:a="http://schemas.openxmlformats.org/drawingml/2006/main">
          <a:srgbClr val="C0C0C0"/>
        </a:solidFill>
        <a:ln xmlns:a="http://schemas.openxmlformats.org/drawingml/2006/main" w="9525" cap="flat" cmpd="sng" algn="ctr">
          <a:solidFill>
            <a:schemeClr val="bg1">
              <a:lumMod val="50000"/>
            </a:schemeClr>
          </a:solidFill>
          <a:prstDash val="dash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  <cdr:relSizeAnchor xmlns:cdr="http://schemas.openxmlformats.org/drawingml/2006/chartDrawing">
    <cdr:from>
      <cdr:x>0.3713</cdr:x>
      <cdr:y>0.93067</cdr:y>
    </cdr:from>
    <cdr:to>
      <cdr:x>0.63444</cdr:x>
      <cdr:y>0.93449</cdr:y>
    </cdr:to>
    <cdr:cxnSp macro="">
      <cdr:nvCxnSpPr>
        <cdr:cNvPr id="12" name="직선 연결선 11"/>
        <cdr:cNvCxnSpPr/>
      </cdr:nvCxnSpPr>
      <cdr:spPr bwMode="auto">
        <a:xfrm xmlns:a="http://schemas.openxmlformats.org/drawingml/2006/main">
          <a:off x="1018245" y="1993260"/>
          <a:ext cx="721655" cy="8177"/>
        </a:xfrm>
        <a:prstGeom xmlns:a="http://schemas.openxmlformats.org/drawingml/2006/main" prst="line">
          <a:avLst/>
        </a:prstGeom>
        <a:solidFill xmlns:a="http://schemas.openxmlformats.org/drawingml/2006/main">
          <a:srgbClr val="C0C0C0"/>
        </a:solidFill>
        <a:ln xmlns:a="http://schemas.openxmlformats.org/drawingml/2006/main" w="9525" cap="flat" cmpd="sng" algn="ctr">
          <a:solidFill>
            <a:schemeClr val="bg1">
              <a:lumMod val="50000"/>
            </a:schemeClr>
          </a:solidFill>
          <a:prstDash val="dash"/>
          <a:round/>
          <a:headEnd type="none" w="med" len="med"/>
          <a:tailEnd type="none" w="med" len="med"/>
        </a:ln>
        <a:effectLst xmlns:a="http://schemas.openxmlformats.org/drawingml/2006/main"/>
      </cdr:spPr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t" anchorCtr="0" compatLnSpc="1">
            <a:prstTxWarp prst="textNoShape">
              <a:avLst/>
            </a:prstTxWarp>
          </a:bodyPr>
          <a:lstStyle>
            <a:lvl1pPr algn="l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014" y="1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t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6458555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b" anchorCtr="0" compatLnSpc="1">
            <a:prstTxWarp prst="textNoShape">
              <a:avLst/>
            </a:prstTxWarp>
          </a:bodyPr>
          <a:lstStyle>
            <a:lvl1pPr algn="l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014" y="6458555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b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78C4B3C8-D093-4FE0-831A-2FA5D1A1E59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624133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4014" y="1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23" tIns="46013" rIns="92023" bIns="46013" numCol="1" anchor="ctr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359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35313" y="511175"/>
            <a:ext cx="3681412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23708" y="3228190"/>
            <a:ext cx="7279225" cy="305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42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4014" y="6458555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23" tIns="46013" rIns="92023" bIns="46013" numCol="1" anchor="b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</a:lstStyle>
          <a:p>
            <a:pPr>
              <a:defRPr/>
            </a:pPr>
            <a:fld id="{462FDB7F-73CE-4EE3-8F31-8FBC08EE80D6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9" name="머리글 개체 틀 8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583533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3671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07343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6101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14678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68356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2022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75688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29364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62FDB7F-73CE-4EE3-8F31-8FBC08EE80D6}" type="slidenum">
              <a:rPr lang="ko-KR" altLang="en-US" smtClean="0"/>
              <a:pPr>
                <a:defRPr/>
              </a:pPr>
              <a:t>0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1104101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날짜 개체 틀 2"/>
          <p:cNvSpPr>
            <a:spLocks noGrp="1"/>
          </p:cNvSpPr>
          <p:nvPr>
            <p:ph type="dt" sz="half" idx="2"/>
          </p:nvPr>
        </p:nvSpPr>
        <p:spPr>
          <a:xfrm>
            <a:off x="495300" y="6534440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 sz="1100">
                <a:latin typeface="맑은 고딕" pitchFamily="50" charset="-127"/>
                <a:ea typeface="맑은 고딕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8" name="바닥글 개체 틀 3"/>
          <p:cNvSpPr>
            <a:spLocks noGrp="1"/>
          </p:cNvSpPr>
          <p:nvPr>
            <p:ph type="ftr" sz="quarter" idx="3"/>
          </p:nvPr>
        </p:nvSpPr>
        <p:spPr>
          <a:xfrm>
            <a:off x="3384550" y="6534440"/>
            <a:ext cx="3135313" cy="365125"/>
          </a:xfrm>
          <a:prstGeom prst="rect">
            <a:avLst/>
          </a:prstGeom>
        </p:spPr>
        <p:txBody>
          <a:bodyPr/>
          <a:lstStyle>
            <a:lvl1pPr algn="r">
              <a:defRPr sz="1100">
                <a:latin typeface="맑은 고딕" pitchFamily="50" charset="-127"/>
                <a:ea typeface="맑은 고딕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9" name="슬라이드 번호 개체 틀 4"/>
          <p:cNvSpPr>
            <a:spLocks noGrp="1"/>
          </p:cNvSpPr>
          <p:nvPr>
            <p:ph type="sldNum" sz="quarter" idx="4"/>
          </p:nvPr>
        </p:nvSpPr>
        <p:spPr>
          <a:xfrm>
            <a:off x="7097713" y="6534440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fld id="{609A212D-A7C0-4E21-9F5B-92FEE3AB78C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내지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6313500"/>
            <a:ext cx="9904413" cy="461371"/>
          </a:xfrm>
          <a:prstGeom prst="rect">
            <a:avLst/>
          </a:prstGeom>
        </p:spPr>
      </p:pic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95300" y="6534440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384550" y="6534440"/>
            <a:ext cx="3135313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7097713" y="6534440"/>
            <a:ext cx="2311400" cy="365125"/>
          </a:xfrm>
          <a:prstGeom prst="rect">
            <a:avLst/>
          </a:prstGeom>
        </p:spPr>
        <p:txBody>
          <a:bodyPr/>
          <a:lstStyle/>
          <a:p>
            <a:fld id="{609A212D-A7C0-4E21-9F5B-92FEE3AB78C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8" name="그림 7" descr="내지-1-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904413" cy="615161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609" y="0"/>
            <a:ext cx="8277797" cy="504000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4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안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날짜 개체 틀 2"/>
          <p:cNvSpPr>
            <a:spLocks noGrp="1"/>
          </p:cNvSpPr>
          <p:nvPr>
            <p:ph type="dt" sz="half" idx="10"/>
          </p:nvPr>
        </p:nvSpPr>
        <p:spPr>
          <a:xfrm>
            <a:off x="495300" y="6534440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1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384550" y="6534440"/>
            <a:ext cx="3135313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17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7097713" y="6534440"/>
            <a:ext cx="2311400" cy="365125"/>
          </a:xfrm>
          <a:prstGeom prst="rect">
            <a:avLst/>
          </a:prstGeom>
        </p:spPr>
        <p:txBody>
          <a:bodyPr/>
          <a:lstStyle/>
          <a:p>
            <a:fld id="{609A212D-A7C0-4E21-9F5B-92FEE3AB78C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/>
          <p:cNvSpPr>
            <a:spLocks noGrp="1"/>
          </p:cNvSpPr>
          <p:nvPr>
            <p:ph type="ctrTitle"/>
          </p:nvPr>
        </p:nvSpPr>
        <p:spPr>
          <a:xfrm>
            <a:off x="742831" y="1644126"/>
            <a:ext cx="8418751" cy="1470025"/>
          </a:xfrm>
          <a:prstGeom prst="rect">
            <a:avLst/>
          </a:prstGeom>
        </p:spPr>
        <p:txBody>
          <a:bodyPr anchor="ctr"/>
          <a:lstStyle>
            <a:lvl1pPr marL="0" marR="0" indent="0" algn="ct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sz="4400"/>
            </a:lvl1pPr>
          </a:lstStyle>
          <a:p>
            <a:pPr marL="0" marR="0" lvl="0" indent="0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/>
              <a:defRPr/>
            </a:pPr>
            <a:endParaRPr kumimoji="1" lang="ko-KR" altLang="en-US" sz="4000" b="1" i="0" u="none" strike="noStrike" kern="1200" cap="none" spc="-30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8" name="부제목 2"/>
          <p:cNvSpPr>
            <a:spLocks noGrp="1"/>
          </p:cNvSpPr>
          <p:nvPr>
            <p:ph type="subTitle" idx="1"/>
          </p:nvPr>
        </p:nvSpPr>
        <p:spPr>
          <a:xfrm>
            <a:off x="1141312" y="3527610"/>
            <a:ext cx="6933089" cy="1752600"/>
          </a:xfrm>
          <a:prstGeom prst="rect">
            <a:avLst/>
          </a:prstGeom>
        </p:spPr>
        <p:txBody>
          <a:bodyPr/>
          <a:lstStyle>
            <a:lvl1pPr marL="0" marR="0" indent="0" algn="r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1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 userDrawn="1"/>
        </p:nvSpPr>
        <p:spPr bwMode="auto">
          <a:xfrm>
            <a:off x="6727120" y="152400"/>
            <a:ext cx="3794860" cy="509587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lIns="36000" tIns="36000" rIns="36000" bIns="36000" anchor="ctr"/>
          <a:lstStyle/>
          <a:p>
            <a:pPr latinLnBrk="0">
              <a:spcBef>
                <a:spcPct val="50000"/>
              </a:spcBef>
              <a:spcAft>
                <a:spcPct val="0"/>
              </a:spcAft>
              <a:buFont typeface="Wingdings" pitchFamily="2" charset="2"/>
              <a:buNone/>
              <a:defRPr/>
            </a:pPr>
            <a:r>
              <a:rPr kumimoji="1" lang="en-US" altLang="ko-KR" sz="1600" b="1" i="1" dirty="0">
                <a:solidFill>
                  <a:srgbClr val="FF0000"/>
                </a:solidFill>
                <a:latin typeface="Palatino Linotype" pitchFamily="18" charset="0"/>
                <a:ea typeface="HY그래픽M" pitchFamily="18" charset="-127"/>
              </a:rPr>
              <a:t>Strictly </a:t>
            </a:r>
            <a:r>
              <a:rPr kumimoji="1" lang="en-US" altLang="ko-KR" sz="1600" b="1" i="1" dirty="0" smtClean="0">
                <a:solidFill>
                  <a:srgbClr val="FF0000"/>
                </a:solidFill>
                <a:latin typeface="Palatino Linotype" pitchFamily="18" charset="0"/>
                <a:ea typeface="HY그래픽M" pitchFamily="18" charset="-127"/>
              </a:rPr>
              <a:t>Private </a:t>
            </a:r>
            <a:r>
              <a:rPr kumimoji="1" lang="en-US" altLang="ko-KR" sz="1600" b="1" i="1" dirty="0">
                <a:solidFill>
                  <a:srgbClr val="FF0000"/>
                </a:solidFill>
                <a:latin typeface="Palatino Linotype" pitchFamily="18" charset="0"/>
                <a:ea typeface="HY그래픽M" pitchFamily="18" charset="-127"/>
              </a:rPr>
              <a:t>&amp; Confidential</a:t>
            </a:r>
          </a:p>
        </p:txBody>
      </p:sp>
      <p:pic>
        <p:nvPicPr>
          <p:cNvPr id="11" name="그림 10" descr="표-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5706916"/>
            <a:ext cx="9904413" cy="1151084"/>
          </a:xfrm>
          <a:prstGeom prst="rect">
            <a:avLst/>
          </a:prstGeom>
        </p:spPr>
      </p:pic>
      <p:sp>
        <p:nvSpPr>
          <p:cNvPr id="12" name="Text Box 31"/>
          <p:cNvSpPr txBox="1">
            <a:spLocks noChangeArrowheads="1"/>
          </p:cNvSpPr>
          <p:nvPr userDrawn="1"/>
        </p:nvSpPr>
        <p:spPr bwMode="auto">
          <a:xfrm>
            <a:off x="2727265" y="5895201"/>
            <a:ext cx="588254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kern="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생존원가</a:t>
            </a:r>
            <a:r>
              <a:rPr kumimoji="0" lang="ko-KR" altLang="en-US" sz="1200" kern="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 및 </a:t>
            </a:r>
            <a:r>
              <a:rPr kumimoji="0" lang="ko-KR" altLang="en-US" sz="1200" kern="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품질확보</a:t>
            </a:r>
            <a:r>
              <a:rPr kumimoji="0" lang="ko-KR" altLang="en-US" sz="1200" kern="0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를 통한 </a:t>
            </a:r>
            <a:r>
              <a:rPr kumimoji="0" lang="ko-KR" altLang="en-US" sz="1200" kern="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  <a:cs typeface="굴림" charset="-127"/>
              </a:rPr>
              <a:t>경상흑자 달성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 descr="차례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5777859"/>
            <a:ext cx="9904413" cy="1059361"/>
          </a:xfrm>
          <a:prstGeom prst="rect">
            <a:avLst/>
          </a:prstGeom>
        </p:spPr>
      </p:pic>
      <p:sp>
        <p:nvSpPr>
          <p:cNvPr id="13" name="날짜 개체 틀 2"/>
          <p:cNvSpPr>
            <a:spLocks noGrp="1"/>
          </p:cNvSpPr>
          <p:nvPr>
            <p:ph type="dt" sz="half" idx="2"/>
          </p:nvPr>
        </p:nvSpPr>
        <p:spPr>
          <a:xfrm>
            <a:off x="495300" y="6534440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 sz="1100">
                <a:latin typeface="맑은 고딕" pitchFamily="50" charset="-127"/>
                <a:ea typeface="맑은 고딕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14" name="바닥글 개체 틀 3"/>
          <p:cNvSpPr>
            <a:spLocks noGrp="1"/>
          </p:cNvSpPr>
          <p:nvPr>
            <p:ph type="ftr" sz="quarter" idx="3"/>
          </p:nvPr>
        </p:nvSpPr>
        <p:spPr>
          <a:xfrm>
            <a:off x="3384550" y="6534440"/>
            <a:ext cx="3135313" cy="365125"/>
          </a:xfrm>
          <a:prstGeom prst="rect">
            <a:avLst/>
          </a:prstGeom>
        </p:spPr>
        <p:txBody>
          <a:bodyPr/>
          <a:lstStyle>
            <a:lvl1pPr algn="r">
              <a:defRPr sz="1100">
                <a:latin typeface="맑은 고딕" pitchFamily="50" charset="-127"/>
                <a:ea typeface="맑은 고딕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15" name="슬라이드 번호 개체 틀 4"/>
          <p:cNvSpPr>
            <a:spLocks noGrp="1"/>
          </p:cNvSpPr>
          <p:nvPr>
            <p:ph type="sldNum" sz="quarter" idx="4"/>
          </p:nvPr>
        </p:nvSpPr>
        <p:spPr>
          <a:xfrm>
            <a:off x="7097713" y="6534440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fld id="{609A212D-A7C0-4E21-9F5B-92FEE3AB78C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6" name="TextBox 15"/>
          <p:cNvSpPr txBox="1"/>
          <p:nvPr userDrawn="1"/>
        </p:nvSpPr>
        <p:spPr>
          <a:xfrm>
            <a:off x="1058684" y="980729"/>
            <a:ext cx="2087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CONTENTS</a:t>
            </a:r>
            <a:endParaRPr lang="ko-KR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없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 descr="내지-1-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904413" cy="615161"/>
          </a:xfrm>
          <a:prstGeom prst="rect">
            <a:avLst/>
          </a:prstGeom>
        </p:spPr>
      </p:pic>
      <p:sp>
        <p:nvSpPr>
          <p:cNvPr id="13" name="제목 1"/>
          <p:cNvSpPr>
            <a:spLocks noGrp="1"/>
          </p:cNvSpPr>
          <p:nvPr>
            <p:ph type="title"/>
          </p:nvPr>
        </p:nvSpPr>
        <p:spPr>
          <a:xfrm>
            <a:off x="179609" y="0"/>
            <a:ext cx="8277797" cy="504000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24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pic>
        <p:nvPicPr>
          <p:cNvPr id="14" name="그림 13" descr="내지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6313500"/>
            <a:ext cx="9904413" cy="461371"/>
          </a:xfrm>
          <a:prstGeom prst="rect">
            <a:avLst/>
          </a:prstGeom>
        </p:spPr>
      </p:pic>
      <p:sp>
        <p:nvSpPr>
          <p:cNvPr id="15" name="날짜 개체 틀 2"/>
          <p:cNvSpPr>
            <a:spLocks noGrp="1"/>
          </p:cNvSpPr>
          <p:nvPr>
            <p:ph type="dt" sz="half" idx="10"/>
          </p:nvPr>
        </p:nvSpPr>
        <p:spPr>
          <a:xfrm>
            <a:off x="495300" y="6534440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16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384550" y="6534440"/>
            <a:ext cx="3135313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17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7097713" y="6534440"/>
            <a:ext cx="2311400" cy="365125"/>
          </a:xfrm>
          <a:prstGeom prst="rect">
            <a:avLst/>
          </a:prstGeom>
        </p:spPr>
        <p:txBody>
          <a:bodyPr/>
          <a:lstStyle/>
          <a:p>
            <a:fld id="{609A212D-A7C0-4E21-9F5B-92FEE3AB78C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6735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내지-1-1.jp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0" y="1"/>
            <a:ext cx="9904413" cy="615161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 userDrawn="1"/>
        </p:nvSpPr>
        <p:spPr>
          <a:xfrm>
            <a:off x="179609" y="0"/>
            <a:ext cx="8277797" cy="504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24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마스터 제목 스타일 편집</a:t>
            </a:r>
          </a:p>
        </p:txBody>
      </p:sp>
      <p:pic>
        <p:nvPicPr>
          <p:cNvPr id="9" name="그림 8" descr="내지.jp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0" y="6313500"/>
            <a:ext cx="9904413" cy="461371"/>
          </a:xfrm>
          <a:prstGeom prst="rect">
            <a:avLst/>
          </a:prstGeom>
        </p:spPr>
      </p:pic>
      <p:sp>
        <p:nvSpPr>
          <p:cNvPr id="10" name="날짜 개체 틀 2"/>
          <p:cNvSpPr>
            <a:spLocks noGrp="1"/>
          </p:cNvSpPr>
          <p:nvPr>
            <p:ph type="dt" sz="half" idx="2"/>
          </p:nvPr>
        </p:nvSpPr>
        <p:spPr>
          <a:xfrm>
            <a:off x="495300" y="6534440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 sz="1100">
                <a:latin typeface="맑은 고딕" pitchFamily="50" charset="-127"/>
                <a:ea typeface="맑은 고딕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11" name="바닥글 개체 틀 3"/>
          <p:cNvSpPr>
            <a:spLocks noGrp="1"/>
          </p:cNvSpPr>
          <p:nvPr>
            <p:ph type="ftr" sz="quarter" idx="3"/>
          </p:nvPr>
        </p:nvSpPr>
        <p:spPr>
          <a:xfrm>
            <a:off x="3384550" y="6534440"/>
            <a:ext cx="3135313" cy="365125"/>
          </a:xfrm>
          <a:prstGeom prst="rect">
            <a:avLst/>
          </a:prstGeom>
        </p:spPr>
        <p:txBody>
          <a:bodyPr/>
          <a:lstStyle>
            <a:lvl1pPr algn="r">
              <a:defRPr sz="1100">
                <a:latin typeface="맑은 고딕" pitchFamily="50" charset="-127"/>
                <a:ea typeface="맑은 고딕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13" name="슬라이드 번호 개체 틀 4"/>
          <p:cNvSpPr>
            <a:spLocks noGrp="1"/>
          </p:cNvSpPr>
          <p:nvPr>
            <p:ph type="sldNum" sz="quarter" idx="4"/>
          </p:nvPr>
        </p:nvSpPr>
        <p:spPr>
          <a:xfrm>
            <a:off x="7097713" y="6534440"/>
            <a:ext cx="2311400" cy="365125"/>
          </a:xfrm>
          <a:prstGeom prst="rect">
            <a:avLst/>
          </a:prstGeom>
        </p:spPr>
        <p:txBody>
          <a:bodyPr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fld id="{609A212D-A7C0-4E21-9F5B-92FEE3AB78C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363" r:id="rId1"/>
    <p:sldLayoutId id="2147586355" r:id="rId2"/>
    <p:sldLayoutId id="2147586354" r:id="rId3"/>
    <p:sldLayoutId id="2147586349" r:id="rId4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53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7713" y="6356350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352519-DDBF-40CB-B267-BA15C91F0AA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366" r:id="rId1"/>
    <p:sldLayoutId id="2147586367" r:id="rId2"/>
    <p:sldLayoutId id="2147586368" r:id="rId3"/>
    <p:sldLayoutId id="2147586369" r:id="rId4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차트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37907503"/>
              </p:ext>
            </p:extLst>
          </p:nvPr>
        </p:nvGraphicFramePr>
        <p:xfrm>
          <a:off x="330994" y="2209801"/>
          <a:ext cx="2742406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■ 제</a:t>
            </a:r>
            <a:r>
              <a:rPr lang="en-US" altLang="ko-KR" dirty="0" smtClean="0"/>
              <a:t>117</a:t>
            </a:r>
            <a:r>
              <a:rPr lang="ko-KR" altLang="en-US" dirty="0" smtClean="0"/>
              <a:t>회 담보부사채 담보물 변경</a:t>
            </a:r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289581" y="2057401"/>
            <a:ext cx="2822713" cy="3149599"/>
          </a:xfrm>
          <a:prstGeom prst="rect">
            <a:avLst/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ko-KR" altLang="en-US" sz="1400" b="0">
              <a:solidFill>
                <a:prstClr val="white"/>
              </a:solidFill>
            </a:endParaRPr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7683390"/>
              </p:ext>
            </p:extLst>
          </p:nvPr>
        </p:nvGraphicFramePr>
        <p:xfrm>
          <a:off x="283750" y="1600200"/>
          <a:ext cx="2835655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5655"/>
              </a:tblGrid>
              <a:tr h="45720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오산공장 가동중단 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적자지속</a:t>
                      </a:r>
                      <a:r>
                        <a:rPr lang="en-US" altLang="ko-KR" sz="14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3472931" y="2070101"/>
            <a:ext cx="2822713" cy="3149599"/>
          </a:xfrm>
          <a:prstGeom prst="rect">
            <a:avLst/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ko-KR" altLang="en-US" sz="1400" b="0">
              <a:solidFill>
                <a:prstClr val="white"/>
              </a:solidFill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709783"/>
              </p:ext>
            </p:extLst>
          </p:nvPr>
        </p:nvGraphicFramePr>
        <p:xfrm>
          <a:off x="3467100" y="1612900"/>
          <a:ext cx="2835655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5655"/>
              </a:tblGrid>
              <a:tr h="45720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가동중단에 따른</a:t>
                      </a:r>
                      <a:r>
                        <a:rPr lang="en-US" altLang="ko-KR" sz="1400" baseline="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담보가치 하락</a:t>
                      </a:r>
                      <a:endParaRPr lang="ko-KR" altLang="en-US" sz="1400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sp>
        <p:nvSpPr>
          <p:cNvPr id="17" name="직사각형 16"/>
          <p:cNvSpPr/>
          <p:nvPr/>
        </p:nvSpPr>
        <p:spPr>
          <a:xfrm>
            <a:off x="6673331" y="2057401"/>
            <a:ext cx="2890563" cy="3149599"/>
          </a:xfrm>
          <a:prstGeom prst="rect">
            <a:avLst/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ko-KR" altLang="en-US" sz="1400" b="0">
              <a:solidFill>
                <a:prstClr val="white"/>
              </a:solidFill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1989607"/>
              </p:ext>
            </p:extLst>
          </p:nvPr>
        </p:nvGraphicFramePr>
        <p:xfrm>
          <a:off x="6667500" y="1600200"/>
          <a:ext cx="2909094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9094"/>
              </a:tblGrid>
              <a:tr h="45720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4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1400" dirty="0" err="1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신탄진공장으로</a:t>
                      </a:r>
                      <a:r>
                        <a:rPr lang="ko-KR" altLang="en-US" sz="140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담보 교체 </a:t>
                      </a:r>
                      <a:endParaRPr lang="en-US" altLang="ko-KR" sz="1400" dirty="0" smtClean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2121694" y="2209800"/>
            <a:ext cx="8882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단위</a:t>
            </a:r>
            <a:r>
              <a:rPr lang="en-US" altLang="ko-KR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</a:t>
            </a:r>
            <a:r>
              <a:rPr lang="ko-KR" altLang="en-US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억원</a:t>
            </a:r>
            <a:r>
              <a:rPr lang="en-US" altLang="ko-KR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1606" y="5257800"/>
            <a:ext cx="3315494" cy="114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en-US" altLang="ko-KR" sz="1100" dirty="0" smtClean="0">
                <a:solidFill>
                  <a:schemeClr val="tx1"/>
                </a:solidFill>
                <a:latin typeface="+mn-ea"/>
                <a:ea typeface="+mn-ea"/>
              </a:rPr>
              <a:t>’09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  <a:ea typeface="+mn-ea"/>
              </a:rPr>
              <a:t>년 인수 이후 적자 지속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  <a:ea typeface="+mn-ea"/>
              </a:rPr>
              <a:t>(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  <a:ea typeface="+mn-ea"/>
              </a:rPr>
              <a:t>누계△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  <a:ea typeface="+mn-ea"/>
              </a:rPr>
              <a:t>303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  <a:ea typeface="+mn-ea"/>
              </a:rPr>
              <a:t>억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  <a:ea typeface="+mn-ea"/>
              </a:rPr>
              <a:t>)</a:t>
            </a:r>
          </a:p>
          <a:p>
            <a:endParaRPr lang="en-US" altLang="ko-KR" sz="8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  <a:ea typeface="+mn-ea"/>
              </a:rPr>
              <a:t>지속적인 자구노력과 투자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  <a:ea typeface="+mn-ea"/>
              </a:rPr>
              <a:t>(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  <a:ea typeface="+mn-ea"/>
              </a:rPr>
              <a:t>누계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  <a:ea typeface="+mn-ea"/>
              </a:rPr>
              <a:t>237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  <a:ea typeface="+mn-ea"/>
              </a:rPr>
              <a:t>억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  <a:ea typeface="+mn-ea"/>
              </a:rPr>
              <a:t>)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  <a:ea typeface="+mn-ea"/>
              </a:rPr>
              <a:t>에도</a:t>
            </a:r>
            <a:endParaRPr lang="en-US" altLang="ko-KR" sz="11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en-US" altLang="ko-KR" sz="11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  <a:ea typeface="+mn-ea"/>
              </a:rPr>
              <a:t>   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  <a:ea typeface="+mn-ea"/>
              </a:rPr>
              <a:t>불구 원가 및 품질 열위가 극복 되지 않음</a:t>
            </a:r>
            <a:endParaRPr lang="en-US" altLang="ko-KR" sz="11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endParaRPr lang="en-US" altLang="ko-KR" sz="8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ko-KR" altLang="en-US" sz="1100" dirty="0" smtClean="0">
                <a:solidFill>
                  <a:srgbClr val="0000FF"/>
                </a:solidFill>
                <a:latin typeface="+mn-ea"/>
                <a:ea typeface="+mn-ea"/>
              </a:rPr>
              <a:t>당사 생존을 위해 오산공장 생산 중단</a:t>
            </a:r>
            <a:endParaRPr lang="ko-KR" altLang="en-US" sz="11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aphicFrame>
        <p:nvGraphicFramePr>
          <p:cNvPr id="25" name="차트 2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05648330"/>
              </p:ext>
            </p:extLst>
          </p:nvPr>
        </p:nvGraphicFramePr>
        <p:xfrm>
          <a:off x="3734594" y="2685365"/>
          <a:ext cx="2742406" cy="21417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3594100" y="4005590"/>
            <a:ext cx="556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토 지</a:t>
            </a:r>
            <a:endParaRPr lang="ko-KR" altLang="en-US" sz="11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479800" y="3137813"/>
            <a:ext cx="762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기계</a:t>
            </a:r>
            <a:r>
              <a:rPr lang="en-US" altLang="ko-KR" sz="1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1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장치</a:t>
            </a:r>
            <a:endParaRPr lang="ko-KR" altLang="en-US" sz="11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594100" y="2895600"/>
            <a:ext cx="556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건 물</a:t>
            </a:r>
            <a:endParaRPr lang="ko-KR" altLang="en-US" sz="11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02000" y="2527300"/>
            <a:ext cx="1143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총감정가</a:t>
            </a:r>
            <a:endParaRPr lang="ko-KR" altLang="en-US" sz="11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038600" y="2514600"/>
            <a:ext cx="9525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501</a:t>
            </a:r>
            <a:r>
              <a:rPr lang="ko-KR" altLang="en-US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</a:t>
            </a:r>
            <a:endParaRPr lang="ko-KR" altLang="en-US" sz="15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232400" y="2908300"/>
            <a:ext cx="9525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381</a:t>
            </a:r>
            <a:r>
              <a:rPr lang="ko-KR" altLang="en-US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</a:t>
            </a:r>
            <a:endParaRPr lang="ko-KR" altLang="en-US" sz="15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타원 37"/>
          <p:cNvSpPr/>
          <p:nvPr/>
        </p:nvSpPr>
        <p:spPr bwMode="auto">
          <a:xfrm>
            <a:off x="4864100" y="2768601"/>
            <a:ext cx="483394" cy="330200"/>
          </a:xfrm>
          <a:prstGeom prst="ellipse">
            <a:avLst/>
          </a:prstGeom>
          <a:noFill/>
          <a:ln w="127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kumimoji="1" lang="ko-KR" altLang="en-US" sz="12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△</a:t>
            </a:r>
            <a:r>
              <a:rPr kumimoji="1" lang="en-US" altLang="ko-KR" sz="12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120</a:t>
            </a:r>
            <a:endParaRPr kumimoji="1" lang="ko-KR" altLang="en-US" sz="120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9" name="오른쪽 화살표 38"/>
          <p:cNvSpPr/>
          <p:nvPr/>
        </p:nvSpPr>
        <p:spPr bwMode="auto">
          <a:xfrm>
            <a:off x="3149600" y="3175000"/>
            <a:ext cx="267494" cy="381000"/>
          </a:xfrm>
          <a:prstGeom prst="rightArrow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118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1" lang="ko-KR" altLang="en-US" sz="1400" b="0" i="0" u="none" strike="noStrike" cap="none" normalizeH="0" baseline="0" smtClean="0">
              <a:ln>
                <a:noFill/>
              </a:ln>
              <a:solidFill>
                <a:srgbClr val="3333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0" name="오른쪽 화살표 39"/>
          <p:cNvSpPr/>
          <p:nvPr/>
        </p:nvSpPr>
        <p:spPr bwMode="auto">
          <a:xfrm>
            <a:off x="6362700" y="3187700"/>
            <a:ext cx="267494" cy="381000"/>
          </a:xfrm>
          <a:prstGeom prst="rightArrow">
            <a:avLst/>
          </a:prstGeom>
          <a:solidFill>
            <a:schemeClr val="bg1">
              <a:lumMod val="95000"/>
            </a:schemeClr>
          </a:solidFill>
          <a:ln w="635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118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1" lang="ko-KR" altLang="en-US" sz="1400" b="0" i="0" u="none" strike="noStrike" cap="none" normalizeH="0" baseline="0" smtClean="0">
              <a:ln>
                <a:noFill/>
              </a:ln>
              <a:solidFill>
                <a:srgbClr val="3333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352006" y="5270500"/>
            <a:ext cx="3315494" cy="97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  <a:ea typeface="+mn-ea"/>
              </a:rPr>
              <a:t>건물과 기계장치 담보가치 하락 △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  <a:ea typeface="+mn-ea"/>
              </a:rPr>
              <a:t>120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  <a:ea typeface="+mn-ea"/>
              </a:rPr>
              <a:t>억</a:t>
            </a:r>
            <a:endParaRPr lang="en-US" altLang="ko-KR" sz="11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endParaRPr lang="en-US" altLang="ko-KR" sz="8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ko-KR" altLang="en-US" sz="1100" dirty="0" smtClean="0">
                <a:solidFill>
                  <a:srgbClr val="0000FF"/>
                </a:solidFill>
                <a:latin typeface="+mn-ea"/>
                <a:ea typeface="+mn-ea"/>
              </a:rPr>
              <a:t>담보가치</a:t>
            </a:r>
            <a:r>
              <a:rPr lang="en-US" altLang="ko-KR" sz="1100" dirty="0" smtClean="0">
                <a:solidFill>
                  <a:srgbClr val="0000FF"/>
                </a:solidFill>
                <a:latin typeface="+mn-ea"/>
                <a:ea typeface="+mn-ea"/>
              </a:rPr>
              <a:t>(381</a:t>
            </a:r>
            <a:r>
              <a:rPr lang="ko-KR" altLang="en-US" sz="1100" dirty="0" smtClean="0">
                <a:solidFill>
                  <a:srgbClr val="0000FF"/>
                </a:solidFill>
                <a:latin typeface="+mn-ea"/>
                <a:ea typeface="+mn-ea"/>
              </a:rPr>
              <a:t>억</a:t>
            </a:r>
            <a:r>
              <a:rPr lang="en-US" altLang="ko-KR" sz="1100" dirty="0" smtClean="0">
                <a:solidFill>
                  <a:srgbClr val="0000FF"/>
                </a:solidFill>
                <a:latin typeface="+mn-ea"/>
                <a:ea typeface="+mn-ea"/>
              </a:rPr>
              <a:t>)</a:t>
            </a:r>
            <a:r>
              <a:rPr lang="ko-KR" altLang="en-US" sz="1100" dirty="0" smtClean="0">
                <a:solidFill>
                  <a:srgbClr val="0000FF"/>
                </a:solidFill>
                <a:latin typeface="+mn-ea"/>
                <a:ea typeface="+mn-ea"/>
              </a:rPr>
              <a:t>가 근저당 </a:t>
            </a:r>
            <a:r>
              <a:rPr lang="ko-KR" altLang="en-US" sz="1100" dirty="0" err="1" smtClean="0">
                <a:solidFill>
                  <a:srgbClr val="0000FF"/>
                </a:solidFill>
                <a:latin typeface="+mn-ea"/>
                <a:ea typeface="+mn-ea"/>
              </a:rPr>
              <a:t>설정액</a:t>
            </a:r>
            <a:r>
              <a:rPr lang="en-US" altLang="ko-KR" sz="1100" dirty="0" smtClean="0">
                <a:solidFill>
                  <a:srgbClr val="0000FF"/>
                </a:solidFill>
                <a:latin typeface="+mn-ea"/>
                <a:ea typeface="+mn-ea"/>
              </a:rPr>
              <a:t>(455</a:t>
            </a:r>
            <a:r>
              <a:rPr lang="ko-KR" altLang="en-US" sz="1100" dirty="0" smtClean="0">
                <a:solidFill>
                  <a:srgbClr val="0000FF"/>
                </a:solidFill>
                <a:latin typeface="+mn-ea"/>
                <a:ea typeface="+mn-ea"/>
              </a:rPr>
              <a:t>억</a:t>
            </a:r>
            <a:r>
              <a:rPr lang="en-US" altLang="ko-KR" sz="1100" dirty="0" smtClean="0">
                <a:solidFill>
                  <a:srgbClr val="0000FF"/>
                </a:solidFill>
                <a:latin typeface="+mn-ea"/>
                <a:ea typeface="+mn-ea"/>
              </a:rPr>
              <a:t>) </a:t>
            </a:r>
          </a:p>
          <a:p>
            <a:pPr>
              <a:lnSpc>
                <a:spcPct val="120000"/>
              </a:lnSpc>
            </a:pPr>
            <a:r>
              <a:rPr lang="en-US" altLang="ko-KR" sz="11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en-US" altLang="ko-KR" sz="1100" dirty="0" smtClean="0">
                <a:solidFill>
                  <a:srgbClr val="0000FF"/>
                </a:solidFill>
                <a:latin typeface="+mn-ea"/>
                <a:ea typeface="+mn-ea"/>
              </a:rPr>
              <a:t>   </a:t>
            </a:r>
            <a:r>
              <a:rPr lang="ko-KR" altLang="en-US" sz="1100" dirty="0" smtClean="0">
                <a:solidFill>
                  <a:srgbClr val="0000FF"/>
                </a:solidFill>
                <a:latin typeface="+mn-ea"/>
                <a:ea typeface="+mn-ea"/>
              </a:rPr>
              <a:t>보다</a:t>
            </a:r>
            <a:r>
              <a:rPr lang="en-US" altLang="ko-KR" sz="1100" dirty="0" smtClean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ko-KR" altLang="en-US" sz="1100" dirty="0" smtClean="0">
                <a:solidFill>
                  <a:srgbClr val="0000FF"/>
                </a:solidFill>
                <a:latin typeface="+mn-ea"/>
                <a:ea typeface="+mn-ea"/>
              </a:rPr>
              <a:t>작아지는 현상 발생 </a:t>
            </a:r>
            <a:endParaRPr lang="en-US" altLang="ko-KR" sz="1100" dirty="0" smtClean="0">
              <a:solidFill>
                <a:srgbClr val="0000FF"/>
              </a:solidFill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en-US" altLang="ko-KR" sz="1000" b="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+mn-ea"/>
                <a:ea typeface="+mn-ea"/>
              </a:rPr>
              <a:t>   </a:t>
            </a:r>
            <a:r>
              <a:rPr lang="ko-KR" altLang="en-US" sz="1000" b="0" dirty="0" smtClean="0">
                <a:solidFill>
                  <a:schemeClr val="tx1"/>
                </a:solidFill>
                <a:latin typeface="+mn-ea"/>
                <a:ea typeface="+mn-ea"/>
              </a:rPr>
              <a:t>☞ 근저당 </a:t>
            </a:r>
            <a:r>
              <a:rPr lang="en-US" altLang="ko-KR" sz="1000" b="0" dirty="0" smtClean="0">
                <a:solidFill>
                  <a:schemeClr val="tx1"/>
                </a:solidFill>
                <a:latin typeface="+mn-ea"/>
                <a:ea typeface="+mn-ea"/>
              </a:rPr>
              <a:t>455</a:t>
            </a:r>
            <a:r>
              <a:rPr lang="ko-KR" altLang="en-US" sz="1000" b="0" dirty="0" smtClean="0">
                <a:solidFill>
                  <a:schemeClr val="tx1"/>
                </a:solidFill>
                <a:latin typeface="+mn-ea"/>
                <a:ea typeface="+mn-ea"/>
              </a:rPr>
              <a:t>억 </a:t>
            </a:r>
            <a:r>
              <a:rPr lang="en-US" altLang="ko-KR" sz="1000" b="0" dirty="0" smtClean="0">
                <a:solidFill>
                  <a:schemeClr val="tx1"/>
                </a:solidFill>
                <a:latin typeface="+mn-ea"/>
                <a:ea typeface="+mn-ea"/>
              </a:rPr>
              <a:t>= </a:t>
            </a:r>
            <a:r>
              <a:rPr lang="ko-KR" altLang="en-US" sz="1000" b="0" dirty="0" smtClean="0">
                <a:solidFill>
                  <a:schemeClr val="tx1"/>
                </a:solidFill>
                <a:latin typeface="+mn-ea"/>
                <a:ea typeface="+mn-ea"/>
              </a:rPr>
              <a:t>사채총액 </a:t>
            </a:r>
            <a:r>
              <a:rPr lang="en-US" altLang="ko-KR" sz="1000" b="0" dirty="0" smtClean="0">
                <a:solidFill>
                  <a:schemeClr val="tx1"/>
                </a:solidFill>
                <a:latin typeface="+mn-ea"/>
                <a:ea typeface="+mn-ea"/>
              </a:rPr>
              <a:t>350</a:t>
            </a:r>
            <a:r>
              <a:rPr lang="ko-KR" altLang="en-US" sz="1000" b="0" dirty="0" smtClean="0">
                <a:solidFill>
                  <a:schemeClr val="tx1"/>
                </a:solidFill>
                <a:latin typeface="+mn-ea"/>
                <a:ea typeface="+mn-ea"/>
              </a:rPr>
              <a:t>억 </a:t>
            </a:r>
            <a:r>
              <a:rPr lang="en-US" altLang="ko-KR" sz="1000" b="0" dirty="0" smtClean="0">
                <a:solidFill>
                  <a:schemeClr val="tx1"/>
                </a:solidFill>
                <a:latin typeface="+mn-ea"/>
                <a:ea typeface="+mn-ea"/>
              </a:rPr>
              <a:t>* 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+mn-ea"/>
                <a:ea typeface="+mn-ea"/>
              </a:rPr>
              <a:t>설정률</a:t>
            </a:r>
            <a:r>
              <a:rPr lang="ko-KR" altLang="en-US" sz="1000" b="0" dirty="0" smtClean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+mn-ea"/>
                <a:ea typeface="+mn-ea"/>
              </a:rPr>
              <a:t>130%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771900" y="4876800"/>
            <a:ext cx="13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</a:t>
            </a:r>
            <a:r>
              <a:rPr lang="ko-KR" altLang="en-US" sz="1200" dirty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</a:t>
            </a:r>
            <a:r>
              <a:rPr lang="ko-KR" altLang="en-US" sz="1200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前</a:t>
            </a:r>
            <a:r>
              <a:rPr lang="en-US" altLang="ko-KR" sz="1200" dirty="0" smtClean="0">
                <a:solidFill>
                  <a:schemeClr val="bg1">
                    <a:lumMod val="50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ko-KR" altLang="en-US" sz="1200" dirty="0">
              <a:solidFill>
                <a:schemeClr val="bg1">
                  <a:lumMod val="50000"/>
                </a:schemeClr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5041900" y="4876800"/>
            <a:ext cx="13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solidFill>
                  <a:srgbClr val="0309E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200" dirty="0" smtClean="0">
                <a:solidFill>
                  <a:srgbClr val="0309E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</a:t>
            </a:r>
            <a:r>
              <a:rPr lang="ko-KR" altLang="en-US" sz="1200" dirty="0">
                <a:solidFill>
                  <a:srgbClr val="0309E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</a:t>
            </a:r>
            <a:r>
              <a:rPr lang="ko-KR" altLang="en-US" sz="1200" dirty="0" smtClean="0">
                <a:solidFill>
                  <a:srgbClr val="0309E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後</a:t>
            </a:r>
            <a:r>
              <a:rPr lang="en-US" altLang="ko-KR" sz="1200" dirty="0" smtClean="0">
                <a:solidFill>
                  <a:srgbClr val="0309EB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ko-KR" altLang="en-US" sz="1200" dirty="0">
              <a:solidFill>
                <a:srgbClr val="0309EB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44" name="차트 4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81399818"/>
              </p:ext>
            </p:extLst>
          </p:nvPr>
        </p:nvGraphicFramePr>
        <p:xfrm>
          <a:off x="6350794" y="2097648"/>
          <a:ext cx="3632200" cy="28426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5" name="TextBox 44"/>
          <p:cNvSpPr txBox="1"/>
          <p:nvPr/>
        </p:nvSpPr>
        <p:spPr>
          <a:xfrm>
            <a:off x="6616700" y="4419600"/>
            <a:ext cx="5562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토 지</a:t>
            </a:r>
            <a:endParaRPr lang="ko-KR" altLang="en-US" sz="11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515100" y="3429000"/>
            <a:ext cx="762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기계</a:t>
            </a:r>
            <a:r>
              <a:rPr lang="en-US" altLang="ko-KR" sz="11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1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ctr"/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장치</a:t>
            </a:r>
            <a:endParaRPr lang="ko-KR" altLang="en-US" sz="11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581171" y="2705100"/>
            <a:ext cx="6705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건물外</a:t>
            </a:r>
            <a:endParaRPr lang="ko-KR" altLang="en-US" sz="11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003300" y="2321868"/>
            <a:ext cx="6096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237</a:t>
            </a:r>
            <a:r>
              <a:rPr lang="ko-KR" altLang="en-US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</a:t>
            </a:r>
            <a:endParaRPr lang="ko-KR" altLang="en-US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76300" y="2512368"/>
            <a:ext cx="78065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△</a:t>
            </a:r>
            <a:r>
              <a:rPr lang="en-US" altLang="ko-KR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303</a:t>
            </a:r>
            <a:r>
              <a:rPr lang="ko-KR" altLang="en-US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</a:t>
            </a:r>
            <a:endParaRPr lang="ko-KR" altLang="en-US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51694" y="2131368"/>
            <a:ext cx="88820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누 적</a:t>
            </a:r>
            <a:r>
              <a:rPr lang="en-US" altLang="ko-KR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(09~15)</a:t>
            </a:r>
            <a:endParaRPr lang="ko-KR" altLang="en-US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972300" y="2133600"/>
            <a:ext cx="9525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2,449</a:t>
            </a:r>
            <a:r>
              <a:rPr lang="ko-KR" altLang="en-US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</a:t>
            </a:r>
            <a:endParaRPr lang="ko-KR" altLang="en-US" sz="15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648700" y="2551386"/>
            <a:ext cx="9525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1,934</a:t>
            </a:r>
            <a:r>
              <a:rPr lang="ko-KR" altLang="en-US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억</a:t>
            </a:r>
            <a:endParaRPr lang="ko-KR" altLang="en-US" sz="15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769100" y="4876800"/>
            <a:ext cx="13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담보가치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ko-KR" altLang="en-US" sz="12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039100" y="4876800"/>
            <a:ext cx="13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2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근저당설정액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endParaRPr lang="ko-KR" altLang="en-US" sz="12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801100" y="3486090"/>
            <a:ext cx="670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KDB </a:t>
            </a:r>
          </a:p>
          <a:p>
            <a:pPr algn="ctr"/>
            <a:r>
              <a:rPr lang="en-US" altLang="ko-KR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순위</a:t>
            </a:r>
            <a:endParaRPr lang="ko-KR" altLang="en-US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801100" y="4241800"/>
            <a:ext cx="670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담보</a:t>
            </a:r>
            <a:r>
              <a:rPr lang="ko-KR" altLang="en-US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</a:t>
            </a:r>
            <a:r>
              <a:rPr lang="en-US" altLang="ko-KR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algn="ctr"/>
            <a:r>
              <a:rPr lang="en-US" altLang="ko-KR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순위</a:t>
            </a:r>
            <a:endParaRPr lang="ko-KR" altLang="en-US" dirty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711406" y="4684068"/>
            <a:ext cx="83899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신한</a:t>
            </a:r>
            <a:r>
              <a:rPr lang="en-US" altLang="ko-KR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3</a:t>
            </a:r>
            <a:r>
              <a:rPr lang="ko-KR" altLang="en-US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순위</a:t>
            </a:r>
            <a:endParaRPr lang="ko-KR" altLang="en-US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962900" y="3403600"/>
            <a:ext cx="775495" cy="482600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오산 공장</a:t>
            </a:r>
            <a:endParaRPr lang="en-US" altLang="ko-KR" dirty="0" smtClean="0">
              <a:solidFill>
                <a:srgbClr val="FF0000"/>
              </a:solidFill>
              <a:latin typeface="+mn-ea"/>
            </a:endParaRPr>
          </a:p>
          <a:p>
            <a:pPr algn="ctr"/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근저당</a:t>
            </a:r>
            <a:endParaRPr lang="en-US" altLang="ko-KR" dirty="0" smtClean="0">
              <a:solidFill>
                <a:srgbClr val="FF0000"/>
              </a:solidFill>
              <a:latin typeface="+mn-ea"/>
            </a:endParaRPr>
          </a:p>
          <a:p>
            <a:pPr algn="ctr"/>
            <a:r>
              <a:rPr lang="en-US" altLang="ko-KR" dirty="0" smtClean="0">
                <a:solidFill>
                  <a:srgbClr val="FF0000"/>
                </a:solidFill>
                <a:latin typeface="+mn-ea"/>
              </a:rPr>
              <a:t>455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억</a:t>
            </a:r>
            <a:r>
              <a:rPr lang="en-US" altLang="ko-KR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dirty="0" smtClean="0">
                <a:solidFill>
                  <a:srgbClr val="FF0000"/>
                </a:solidFill>
                <a:latin typeface="+mn-ea"/>
              </a:rPr>
              <a:t>해지</a:t>
            </a:r>
            <a:endParaRPr lang="en-US" altLang="ko-KR" dirty="0" smtClean="0">
              <a:solidFill>
                <a:srgbClr val="FF0000"/>
              </a:solidFill>
              <a:latin typeface="+mn-ea"/>
            </a:endParaRPr>
          </a:p>
        </p:txBody>
      </p:sp>
      <p:grpSp>
        <p:nvGrpSpPr>
          <p:cNvPr id="1025" name="그룹 1024"/>
          <p:cNvGrpSpPr/>
          <p:nvPr/>
        </p:nvGrpSpPr>
        <p:grpSpPr>
          <a:xfrm>
            <a:off x="8343700" y="3962400"/>
            <a:ext cx="457400" cy="482600"/>
            <a:chOff x="8381006" y="3962400"/>
            <a:chExt cx="457400" cy="533400"/>
          </a:xfrm>
        </p:grpSpPr>
        <p:cxnSp>
          <p:nvCxnSpPr>
            <p:cNvPr id="62" name="직선 연결선 61"/>
            <p:cNvCxnSpPr/>
            <p:nvPr/>
          </p:nvCxnSpPr>
          <p:spPr>
            <a:xfrm>
              <a:off x="8381006" y="3962400"/>
              <a:ext cx="0" cy="53340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4" name="직선 화살표 연결선 1023"/>
            <p:cNvCxnSpPr/>
            <p:nvPr/>
          </p:nvCxnSpPr>
          <p:spPr>
            <a:xfrm>
              <a:off x="8381006" y="4495800"/>
              <a:ext cx="457400" cy="0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TextBox 66"/>
          <p:cNvSpPr txBox="1"/>
          <p:nvPr/>
        </p:nvSpPr>
        <p:spPr>
          <a:xfrm>
            <a:off x="7950598" y="4066401"/>
            <a:ext cx="77430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 체</a:t>
            </a:r>
            <a:endParaRPr lang="ko-KR" altLang="en-US" sz="1200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563557" y="5225107"/>
            <a:ext cx="3352800" cy="12741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20000"/>
              </a:lnSpc>
              <a:buFont typeface="Wingdings" panose="05000000000000000000" pitchFamily="2" charset="2"/>
              <a:buChar char="ü"/>
            </a:pPr>
            <a:r>
              <a:rPr lang="ko-KR" altLang="en-US" sz="1100" dirty="0" smtClean="0">
                <a:solidFill>
                  <a:srgbClr val="0000FF"/>
                </a:solidFill>
                <a:latin typeface="+mn-ea"/>
                <a:ea typeface="+mn-ea"/>
              </a:rPr>
              <a:t>① </a:t>
            </a:r>
            <a:r>
              <a:rPr lang="en-US" altLang="ko-KR" sz="1100" dirty="0" smtClean="0">
                <a:solidFill>
                  <a:srgbClr val="0000FF"/>
                </a:solidFill>
                <a:latin typeface="+mn-ea"/>
                <a:ea typeface="+mn-ea"/>
              </a:rPr>
              <a:t>KDB </a:t>
            </a:r>
            <a:r>
              <a:rPr lang="ko-KR" altLang="en-US" sz="1100" dirty="0" smtClean="0">
                <a:solidFill>
                  <a:srgbClr val="0000FF"/>
                </a:solidFill>
                <a:latin typeface="+mn-ea"/>
                <a:ea typeface="+mn-ea"/>
              </a:rPr>
              <a:t>여신 </a:t>
            </a:r>
            <a:r>
              <a:rPr lang="en-US" altLang="ko-KR" sz="1100" dirty="0" smtClean="0">
                <a:solidFill>
                  <a:srgbClr val="0000FF"/>
                </a:solidFill>
                <a:latin typeface="+mn-ea"/>
                <a:ea typeface="+mn-ea"/>
              </a:rPr>
              <a:t>380</a:t>
            </a:r>
            <a:r>
              <a:rPr lang="ko-KR" altLang="en-US" sz="1100" dirty="0" smtClean="0">
                <a:solidFill>
                  <a:srgbClr val="0000FF"/>
                </a:solidFill>
                <a:latin typeface="+mn-ea"/>
                <a:ea typeface="+mn-ea"/>
              </a:rPr>
              <a:t>억 상환 → ② </a:t>
            </a:r>
            <a:r>
              <a:rPr lang="ko-KR" altLang="en-US" sz="1100" dirty="0" err="1" smtClean="0">
                <a:solidFill>
                  <a:srgbClr val="0000FF"/>
                </a:solidFill>
                <a:latin typeface="+mn-ea"/>
                <a:ea typeface="+mn-ea"/>
              </a:rPr>
              <a:t>신탄진</a:t>
            </a:r>
            <a:r>
              <a:rPr lang="ko-KR" altLang="en-US" sz="1100" dirty="0" smtClean="0">
                <a:solidFill>
                  <a:srgbClr val="0000FF"/>
                </a:solidFill>
                <a:latin typeface="+mn-ea"/>
                <a:ea typeface="+mn-ea"/>
              </a:rPr>
              <a:t> 공장 근저당</a:t>
            </a:r>
            <a:r>
              <a:rPr lang="en-US" altLang="ko-KR" sz="11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en-US" altLang="ko-KR" sz="1100" dirty="0" smtClean="0">
                <a:solidFill>
                  <a:srgbClr val="0000FF"/>
                </a:solidFill>
                <a:latin typeface="+mn-ea"/>
                <a:ea typeface="+mn-ea"/>
              </a:rPr>
              <a:t>455</a:t>
            </a:r>
            <a:r>
              <a:rPr lang="ko-KR" altLang="en-US" sz="1100" dirty="0" smtClean="0">
                <a:solidFill>
                  <a:srgbClr val="0000FF"/>
                </a:solidFill>
                <a:latin typeface="+mn-ea"/>
                <a:ea typeface="+mn-ea"/>
              </a:rPr>
              <a:t>억 해지 → ③ </a:t>
            </a:r>
            <a:r>
              <a:rPr lang="ko-KR" altLang="en-US" sz="1100" dirty="0" err="1" smtClean="0">
                <a:solidFill>
                  <a:srgbClr val="0000FF"/>
                </a:solidFill>
                <a:latin typeface="+mn-ea"/>
                <a:ea typeface="+mn-ea"/>
              </a:rPr>
              <a:t>신탄진</a:t>
            </a:r>
            <a:r>
              <a:rPr lang="ko-KR" altLang="en-US" sz="1100" dirty="0" smtClean="0">
                <a:solidFill>
                  <a:srgbClr val="0000FF"/>
                </a:solidFill>
                <a:latin typeface="+mn-ea"/>
                <a:ea typeface="+mn-ea"/>
              </a:rPr>
              <a:t> 담보 여력 </a:t>
            </a:r>
            <a:r>
              <a:rPr lang="en-US" altLang="ko-KR" sz="1100" dirty="0" smtClean="0">
                <a:solidFill>
                  <a:srgbClr val="0000FF"/>
                </a:solidFill>
                <a:latin typeface="+mn-ea"/>
                <a:ea typeface="+mn-ea"/>
              </a:rPr>
              <a:t>455</a:t>
            </a:r>
            <a:r>
              <a:rPr lang="ko-KR" altLang="en-US" sz="1100" dirty="0" smtClean="0">
                <a:solidFill>
                  <a:srgbClr val="0000FF"/>
                </a:solidFill>
                <a:latin typeface="+mn-ea"/>
                <a:ea typeface="+mn-ea"/>
              </a:rPr>
              <a:t>억 확보</a:t>
            </a:r>
            <a:r>
              <a:rPr lang="en-US" altLang="ko-KR" sz="1100" dirty="0" smtClean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ko-KR" altLang="en-US" sz="1100" dirty="0" smtClean="0">
                <a:solidFill>
                  <a:srgbClr val="0000FF"/>
                </a:solidFill>
                <a:latin typeface="+mn-ea"/>
                <a:ea typeface="+mn-ea"/>
              </a:rPr>
              <a:t>→④ 담보부사채 근저당 </a:t>
            </a:r>
            <a:r>
              <a:rPr lang="en-US" altLang="ko-KR" sz="1100" dirty="0" smtClean="0">
                <a:solidFill>
                  <a:srgbClr val="0000FF"/>
                </a:solidFill>
                <a:latin typeface="+mn-ea"/>
                <a:ea typeface="+mn-ea"/>
              </a:rPr>
              <a:t>455</a:t>
            </a:r>
            <a:r>
              <a:rPr lang="ko-KR" altLang="en-US" sz="1100" dirty="0" smtClean="0">
                <a:solidFill>
                  <a:srgbClr val="0000FF"/>
                </a:solidFill>
                <a:latin typeface="+mn-ea"/>
                <a:ea typeface="+mn-ea"/>
              </a:rPr>
              <a:t>억 설정 </a:t>
            </a:r>
            <a:endParaRPr lang="en-US" altLang="ko-KR" sz="1100" dirty="0" smtClean="0">
              <a:solidFill>
                <a:srgbClr val="0000FF"/>
              </a:solidFill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endParaRPr lang="en-US" altLang="ko-KR" sz="1100" dirty="0">
              <a:solidFill>
                <a:srgbClr val="0000FF"/>
              </a:solidFill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en-US" altLang="ko-KR" sz="1000" dirty="0" smtClean="0">
                <a:solidFill>
                  <a:schemeClr val="tx1"/>
                </a:solidFill>
                <a:latin typeface="+mn-ea"/>
                <a:ea typeface="+mn-ea"/>
              </a:rPr>
              <a:t>   ※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  <a:ea typeface="+mn-ea"/>
              </a:rPr>
              <a:t>오산공장 대비 담보가치가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  <a:ea typeface="+mn-ea"/>
              </a:rPr>
              <a:t>6.5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  <a:ea typeface="+mn-ea"/>
              </a:rPr>
              <a:t>배 큰</a:t>
            </a:r>
            <a:r>
              <a:rPr lang="en-US" altLang="ko-KR" sz="10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1000" dirty="0" err="1" smtClean="0">
                <a:solidFill>
                  <a:schemeClr val="tx1"/>
                </a:solidFill>
                <a:latin typeface="+mn-ea"/>
                <a:ea typeface="+mn-ea"/>
              </a:rPr>
              <a:t>신탄진공장</a:t>
            </a:r>
            <a:endParaRPr lang="en-US" altLang="ko-KR" sz="1000" dirty="0" smtClean="0">
              <a:solidFill>
                <a:schemeClr val="tx1"/>
              </a:solidFill>
              <a:latin typeface="+mn-ea"/>
              <a:ea typeface="+mn-ea"/>
            </a:endParaRPr>
          </a:p>
          <a:p>
            <a:pPr>
              <a:lnSpc>
                <a:spcPct val="120000"/>
              </a:lnSpc>
            </a:pPr>
            <a:r>
              <a:rPr lang="en-US" altLang="ko-KR" sz="1000" dirty="0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1000" dirty="0" smtClean="0">
                <a:solidFill>
                  <a:schemeClr val="tx1"/>
                </a:solidFill>
                <a:latin typeface="+mn-ea"/>
                <a:ea typeface="+mn-ea"/>
              </a:rPr>
              <a:t>     </a:t>
            </a:r>
            <a:r>
              <a:rPr lang="ko-KR" altLang="en-US" sz="1000" dirty="0" smtClean="0">
                <a:solidFill>
                  <a:schemeClr val="tx1"/>
                </a:solidFill>
                <a:latin typeface="+mn-ea"/>
                <a:ea typeface="+mn-ea"/>
              </a:rPr>
              <a:t>으로 근저당 설정</a:t>
            </a:r>
            <a:endParaRPr lang="en-US" altLang="ko-KR" sz="1000" dirty="0" smtClean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69" name="모서리가 둥근 직사각형 68"/>
          <p:cNvSpPr/>
          <p:nvPr/>
        </p:nvSpPr>
        <p:spPr>
          <a:xfrm>
            <a:off x="256583" y="800100"/>
            <a:ext cx="9648623" cy="571500"/>
          </a:xfrm>
          <a:prstGeom prst="roundRect">
            <a:avLst>
              <a:gd name="adj" fmla="val 1573"/>
            </a:avLst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>
              <a:lnSpc>
                <a:spcPct val="130000"/>
              </a:lnSpc>
              <a:buFont typeface="Wingdings" pitchFamily="2" charset="2"/>
              <a:buChar char="ü"/>
              <a:defRPr/>
            </a:pPr>
            <a:r>
              <a:rPr kumimoji="0" lang="en-US" altLang="ko-KR" sz="160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60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오산공장 생산 중단에 따른 담보 가치 하락으로 </a:t>
            </a:r>
            <a:r>
              <a:rPr kumimoji="0" lang="ko-KR" altLang="en-US" sz="1600" kern="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사채권자</a:t>
            </a:r>
            <a:r>
              <a:rPr kumimoji="0" lang="ko-KR" altLang="en-US" sz="160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 권익 보호를 위해 담보물 교체 필요</a:t>
            </a:r>
            <a:endParaRPr kumimoji="0" lang="en-US" altLang="ko-KR" sz="1600" kern="0" dirty="0" smtClean="0">
              <a:solidFill>
                <a:srgbClr val="000000"/>
              </a:solidFill>
              <a:latin typeface="맑은 고딕"/>
              <a:ea typeface="맑은 고딕"/>
            </a:endParaRPr>
          </a:p>
          <a:p>
            <a:pPr>
              <a:lnSpc>
                <a:spcPct val="130000"/>
              </a:lnSpc>
              <a:defRPr/>
            </a:pPr>
            <a:r>
              <a:rPr kumimoji="0" lang="en-US" altLang="ko-KR" sz="1600" kern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60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  </a:t>
            </a:r>
            <a:r>
              <a:rPr kumimoji="0" lang="ko-KR" altLang="en-US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☞ 오산공장 </a:t>
            </a:r>
            <a:r>
              <a:rPr kumimoji="0" lang="en-US" altLang="ko-KR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1</a:t>
            </a:r>
            <a:r>
              <a:rPr kumimoji="0" lang="ko-KR" altLang="en-US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순위 </a:t>
            </a:r>
            <a:r>
              <a:rPr kumimoji="0" lang="en-US" altLang="ko-KR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(</a:t>
            </a:r>
            <a:r>
              <a:rPr kumimoji="0" lang="ko-KR" altLang="en-US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담보가치 </a:t>
            </a:r>
            <a:r>
              <a:rPr kumimoji="0" lang="en-US" altLang="ko-KR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381</a:t>
            </a:r>
            <a:r>
              <a:rPr kumimoji="0" lang="ko-KR" altLang="en-US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억</a:t>
            </a:r>
            <a:r>
              <a:rPr kumimoji="0" lang="en-US" altLang="ko-KR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근저당 </a:t>
            </a:r>
            <a:r>
              <a:rPr kumimoji="0" lang="ko-KR" altLang="en-US" sz="1300" b="0" kern="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설정액</a:t>
            </a:r>
            <a:r>
              <a:rPr kumimoji="0" lang="ko-KR" altLang="en-US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455) </a:t>
            </a:r>
            <a:r>
              <a:rPr kumimoji="0" lang="ko-KR" altLang="en-US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→ </a:t>
            </a:r>
            <a:r>
              <a:rPr kumimoji="0" lang="ko-KR" altLang="en-US" sz="1300" b="0" kern="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신탄진</a:t>
            </a:r>
            <a:r>
              <a:rPr kumimoji="0" lang="ko-KR" altLang="en-US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 공장 </a:t>
            </a:r>
            <a:r>
              <a:rPr kumimoji="0" lang="en-US" altLang="ko-KR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2</a:t>
            </a:r>
            <a:r>
              <a:rPr kumimoji="0" lang="ko-KR" altLang="en-US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순위 </a:t>
            </a:r>
            <a:r>
              <a:rPr kumimoji="0" lang="en-US" altLang="ko-KR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(</a:t>
            </a:r>
            <a:r>
              <a:rPr kumimoji="0" lang="ko-KR" altLang="en-US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담보가치 </a:t>
            </a:r>
            <a:r>
              <a:rPr kumimoji="0" lang="en-US" altLang="ko-KR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2,449</a:t>
            </a:r>
            <a:r>
              <a:rPr kumimoji="0" lang="ko-KR" altLang="en-US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억</a:t>
            </a:r>
            <a:r>
              <a:rPr kumimoji="0" lang="en-US" altLang="ko-KR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근저당 </a:t>
            </a:r>
            <a:r>
              <a:rPr kumimoji="0" lang="ko-KR" altLang="en-US" sz="1300" b="0" kern="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설정액</a:t>
            </a:r>
            <a:r>
              <a:rPr kumimoji="0" lang="ko-KR" altLang="en-US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455</a:t>
            </a:r>
            <a:r>
              <a:rPr kumimoji="0" lang="ko-KR" altLang="en-US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억</a:t>
            </a:r>
            <a:r>
              <a:rPr kumimoji="0" lang="en-US" altLang="ko-KR" sz="13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)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896100" y="2399758"/>
            <a:ext cx="112228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담보평가 금액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0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8546606" y="2819400"/>
            <a:ext cx="112228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담보설정 금액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0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91120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1000" dirty="0" smtClean="0">
            <a:solidFill>
              <a:schemeClr val="tx1"/>
            </a:solidFill>
            <a:latin typeface="+mn-ea"/>
            <a:ea typeface="+mn-ea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2_MMC small Fonts_KOR 4">
    <a:dk1>
      <a:srgbClr val="000000"/>
    </a:dk1>
    <a:lt1>
      <a:srgbClr val="FFFFFF"/>
    </a:lt1>
    <a:dk2>
      <a:srgbClr val="C0C0C0"/>
    </a:dk2>
    <a:lt2>
      <a:srgbClr val="5F5F5F"/>
    </a:lt2>
    <a:accent1>
      <a:srgbClr val="B2D1B2"/>
    </a:accent1>
    <a:accent2>
      <a:srgbClr val="FFCC66"/>
    </a:accent2>
    <a:accent3>
      <a:srgbClr val="FFFFFF"/>
    </a:accent3>
    <a:accent4>
      <a:srgbClr val="000000"/>
    </a:accent4>
    <a:accent5>
      <a:srgbClr val="D5E5D5"/>
    </a:accent5>
    <a:accent6>
      <a:srgbClr val="E7B95C"/>
    </a:accent6>
    <a:hlink>
      <a:srgbClr val="EAEAEA"/>
    </a:hlink>
    <a:folHlink>
      <a:srgbClr val="004222"/>
    </a:folHlink>
  </a:clrScheme>
  <a:fontScheme name="2_MMC small Fonts_KOR">
    <a:majorFont>
      <a:latin typeface="굴림"/>
      <a:ea typeface="굴림"/>
      <a:cs typeface=""/>
    </a:majorFont>
    <a:minorFont>
      <a:latin typeface="굴림"/>
      <a:ea typeface="굴림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223231</TotalTime>
  <Words>280</Words>
  <Application>Microsoft Office PowerPoint</Application>
  <PresentationFormat>사용자 지정</PresentationFormat>
  <Paragraphs>68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1</vt:i4>
      </vt:variant>
    </vt:vector>
  </HeadingPairs>
  <TitlesOfParts>
    <vt:vector size="3" baseType="lpstr">
      <vt:lpstr>디자인 사용자 지정</vt:lpstr>
      <vt:lpstr>1_디자인 사용자 지정</vt:lpstr>
      <vt:lpstr>■ 제117회 담보부사채 담보물 변경</vt:lpstr>
    </vt:vector>
  </TitlesOfParts>
  <Company>Mercer Management Consulting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Print without Background items if using  pre-printed covers Subtitle</dc:title>
  <dc:creator>Company Software</dc:creator>
  <cp:keywords>Spot colour scheme</cp:keywords>
  <dc:description>Feb 2004 update for Office 2003 rollout_x000d_
May 2004 Copyright line update_x000d_
Jan 2005 Copyright update</dc:description>
  <cp:lastModifiedBy>Artone</cp:lastModifiedBy>
  <cp:revision>7079</cp:revision>
  <cp:lastPrinted>2016-09-26T04:59:01Z</cp:lastPrinted>
  <dcterms:created xsi:type="dcterms:W3CDTF">2005-01-25T06:24:37Z</dcterms:created>
  <dcterms:modified xsi:type="dcterms:W3CDTF">2016-09-26T05:22:07Z</dcterms:modified>
</cp:coreProperties>
</file>